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78" r:id="rId4"/>
    <p:sldId id="281" r:id="rId5"/>
    <p:sldId id="282" r:id="rId6"/>
    <p:sldId id="283" r:id="rId7"/>
    <p:sldId id="258" r:id="rId8"/>
    <p:sldId id="259" r:id="rId9"/>
    <p:sldId id="260" r:id="rId10"/>
    <p:sldId id="261" r:id="rId11"/>
    <p:sldId id="268" r:id="rId12"/>
    <p:sldId id="267" r:id="rId13"/>
    <p:sldId id="263" r:id="rId14"/>
    <p:sldId id="275" r:id="rId15"/>
    <p:sldId id="264" r:id="rId16"/>
    <p:sldId id="269" r:id="rId17"/>
    <p:sldId id="265" r:id="rId18"/>
    <p:sldId id="266" r:id="rId19"/>
    <p:sldId id="270" r:id="rId20"/>
    <p:sldId id="271" r:id="rId21"/>
    <p:sldId id="272" r:id="rId22"/>
    <p:sldId id="273" r:id="rId23"/>
    <p:sldId id="274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AF3228-4BC3-4549-B042-2D3FD52A602B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3FAF85-743E-446A-B855-5694A80568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AF3228-4BC3-4549-B042-2D3FD52A602B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FAF85-743E-446A-B855-5694A80568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AF3228-4BC3-4549-B042-2D3FD52A602B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FAF85-743E-446A-B855-5694A80568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AF3228-4BC3-4549-B042-2D3FD52A602B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FAF85-743E-446A-B855-5694A80568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AF3228-4BC3-4549-B042-2D3FD52A602B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FAF85-743E-446A-B855-5694A80568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AF3228-4BC3-4549-B042-2D3FD52A602B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FAF85-743E-446A-B855-5694A80568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AF3228-4BC3-4549-B042-2D3FD52A602B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FAF85-743E-446A-B855-5694A80568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AF3228-4BC3-4549-B042-2D3FD52A602B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FAF85-743E-446A-B855-5694A80568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AF3228-4BC3-4549-B042-2D3FD52A602B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FAF85-743E-446A-B855-5694A80568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2AF3228-4BC3-4549-B042-2D3FD52A602B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3FAF85-743E-446A-B855-5694A80568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AF3228-4BC3-4549-B042-2D3FD52A602B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3FAF85-743E-446A-B855-5694A80568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2AF3228-4BC3-4549-B042-2D3FD52A602B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83FAF85-743E-446A-B855-5694A80568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ut thruBlk="1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Co-Teaching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Basics and Strategies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876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dirty="0" smtClean="0"/>
              <a:t>PS – Don’t tell my husband that!  </a:t>
            </a:r>
            <a:r>
              <a:rPr lang="en-US" sz="2000" dirty="0" smtClean="0">
                <a:sym typeface="Wingdings" pitchFamily="2" charset="2"/>
              </a:rPr>
              <a:t></a:t>
            </a:r>
          </a:p>
          <a:p>
            <a:r>
              <a:rPr lang="en-US" dirty="0" smtClean="0"/>
              <a:t>Similarities</a:t>
            </a:r>
          </a:p>
          <a:p>
            <a:pPr lvl="1"/>
            <a:r>
              <a:rPr lang="en-US" dirty="0" smtClean="0"/>
              <a:t>Two people share the responsibility for “raising” children together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Daily working together to do what’s best for your kids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Can’t let kids play “mom” against “dad” … no fighting in front of the kids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Often thrown into arranged marriages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Rarely are offered pro-active counseling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Frequently do not know what you are getting into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Co-Teaching Can Be Described</a:t>
            </a:r>
            <a:br>
              <a:rPr lang="en-US" dirty="0" smtClean="0"/>
            </a:br>
            <a:r>
              <a:rPr lang="en-US" dirty="0" smtClean="0"/>
              <a:t>As a Marriage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Similarities</a:t>
            </a:r>
          </a:p>
          <a:p>
            <a:pPr>
              <a:buNone/>
            </a:pPr>
            <a:endParaRPr lang="en-US" sz="1500" dirty="0" smtClean="0"/>
          </a:p>
          <a:p>
            <a:pPr lvl="1"/>
            <a:r>
              <a:rPr lang="en-US" dirty="0" smtClean="0"/>
              <a:t>Some people have kids who really shouldn’t, BUT others work together like it is a marriage made in heaven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For better or worse, for richer and poorer … and sometimes feels like “’til death do us part”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Bad marriages hurt kids and end in messy divorces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Some marriages are hurt by one person trying to be with too many others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Co-Teaching Can Be Described</a:t>
            </a:r>
            <a:br>
              <a:rPr lang="en-US" dirty="0" smtClean="0"/>
            </a:br>
            <a:r>
              <a:rPr lang="en-US" dirty="0" smtClean="0"/>
              <a:t>As a Marriage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59491"/>
          </a:xfrm>
        </p:spPr>
        <p:txBody>
          <a:bodyPr/>
          <a:lstStyle/>
          <a:p>
            <a:r>
              <a:rPr lang="en-US" dirty="0" smtClean="0"/>
              <a:t>Differences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Good News – No in-laws 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Bad News – No honeymoon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 opportunity to chose </a:t>
            </a:r>
            <a:r>
              <a:rPr lang="en-US" i="1" dirty="0" smtClean="0"/>
              <a:t>not</a:t>
            </a:r>
            <a:r>
              <a:rPr lang="en-US" dirty="0" smtClean="0"/>
              <a:t> to have children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Co-Teaching Can Be Described</a:t>
            </a:r>
            <a:br>
              <a:rPr lang="en-US" dirty="0" smtClean="0"/>
            </a:br>
            <a:r>
              <a:rPr lang="en-US" dirty="0" smtClean="0"/>
              <a:t>As a Marriage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sz="2200" b="1" dirty="0" smtClean="0"/>
              <a:t>Matchmakers</a:t>
            </a:r>
            <a:r>
              <a:rPr lang="en-US" sz="2200" dirty="0" smtClean="0"/>
              <a:t> – Administrators</a:t>
            </a:r>
          </a:p>
          <a:p>
            <a:endParaRPr lang="en-US" sz="1000" dirty="0" smtClean="0"/>
          </a:p>
          <a:p>
            <a:r>
              <a:rPr lang="en-US" sz="2200" b="1" dirty="0" smtClean="0"/>
              <a:t>Dating Cycle</a:t>
            </a:r>
            <a:r>
              <a:rPr lang="en-US" sz="2200" dirty="0" smtClean="0"/>
              <a:t> - Good Matches, Watching the style of the other partner, and Collaborating </a:t>
            </a:r>
            <a:r>
              <a:rPr lang="en-US" sz="2200" b="1" i="1" dirty="0" smtClean="0"/>
              <a:t>before</a:t>
            </a:r>
            <a:r>
              <a:rPr lang="en-US" sz="2200" dirty="0" smtClean="0"/>
              <a:t> co-teaching</a:t>
            </a:r>
          </a:p>
          <a:p>
            <a:endParaRPr lang="en-US" sz="1000" dirty="0" smtClean="0"/>
          </a:p>
          <a:p>
            <a:r>
              <a:rPr lang="en-US" sz="2200" b="1" dirty="0" smtClean="0"/>
              <a:t>Engagement Period</a:t>
            </a:r>
            <a:r>
              <a:rPr lang="en-US" sz="2200" dirty="0" smtClean="0"/>
              <a:t> - Discuss quirks, classroom management, homework, grading, roles and responsibilities</a:t>
            </a:r>
          </a:p>
          <a:p>
            <a:endParaRPr lang="en-US" sz="1000" b="1" dirty="0" smtClean="0"/>
          </a:p>
          <a:p>
            <a:r>
              <a:rPr lang="en-US" sz="2200" b="1" dirty="0" smtClean="0"/>
              <a:t>Wedding</a:t>
            </a:r>
            <a:r>
              <a:rPr lang="en-US" sz="2200" dirty="0" smtClean="0"/>
              <a:t> - First day with students when you announce your shared plans</a:t>
            </a:r>
          </a:p>
          <a:p>
            <a:endParaRPr lang="en-US" sz="1000" b="1" dirty="0" smtClean="0"/>
          </a:p>
          <a:p>
            <a:r>
              <a:rPr lang="en-US" sz="2200" b="1" dirty="0" smtClean="0"/>
              <a:t>Marriage</a:t>
            </a:r>
            <a:r>
              <a:rPr lang="en-US" sz="2200" dirty="0" smtClean="0"/>
              <a:t> - The long-term commitment to work together</a:t>
            </a:r>
          </a:p>
          <a:p>
            <a:endParaRPr lang="en-US" sz="1000" dirty="0" smtClean="0"/>
          </a:p>
          <a:p>
            <a:r>
              <a:rPr lang="en-US" sz="2200" b="1" dirty="0" smtClean="0"/>
              <a:t>Marriage Counseling</a:t>
            </a:r>
            <a:r>
              <a:rPr lang="en-US" sz="2200" dirty="0" smtClean="0"/>
              <a:t> - Professional development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Co-Teaching Can Be Described</a:t>
            </a:r>
            <a:br>
              <a:rPr lang="en-US" dirty="0" smtClean="0"/>
            </a:br>
            <a:r>
              <a:rPr lang="en-US" dirty="0" smtClean="0"/>
              <a:t>As a Marriage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Each individual has their own strengths and weaknesses</a:t>
            </a:r>
            <a:br>
              <a:rPr lang="en-US" sz="2200" b="1" dirty="0" smtClean="0"/>
            </a:br>
            <a:endParaRPr lang="en-US" sz="2200" b="1" dirty="0" smtClean="0"/>
          </a:p>
          <a:p>
            <a:r>
              <a:rPr lang="en-US" sz="2200" b="1" dirty="0" smtClean="0"/>
              <a:t>You complement each other</a:t>
            </a:r>
          </a:p>
          <a:p>
            <a:endParaRPr lang="en-US" sz="2200" b="1" dirty="0" smtClean="0"/>
          </a:p>
          <a:p>
            <a:r>
              <a:rPr lang="en-US" sz="2200" dirty="0" smtClean="0"/>
              <a:t>In a co-teaching marriage the general education teacher is the content expert and the special </a:t>
            </a:r>
            <a:r>
              <a:rPr lang="en-US" sz="2200" dirty="0" err="1" smtClean="0"/>
              <a:t>ed</a:t>
            </a:r>
            <a:r>
              <a:rPr lang="en-US" sz="2200" dirty="0" smtClean="0"/>
              <a:t> teacher is the modifications expert.  If you have 2 teachers that are both highly qualified, that’s a bonus!</a:t>
            </a:r>
            <a:br>
              <a:rPr lang="en-US" sz="2200" dirty="0" smtClean="0"/>
            </a:br>
            <a:endParaRPr lang="en-US" sz="2200" dirty="0" smtClean="0"/>
          </a:p>
          <a:p>
            <a:r>
              <a:rPr lang="en-US" sz="2200" dirty="0" smtClean="0"/>
              <a:t>Just because one teacher is not highly qualified does not mean that they cannot instruct at times, participate as a leader in a station, re-teach, etc.</a:t>
            </a:r>
          </a:p>
          <a:p>
            <a:endParaRPr lang="en-US" sz="2200" b="1" dirty="0" smtClean="0"/>
          </a:p>
          <a:p>
            <a:endParaRPr lang="en-US" sz="2200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Co-Teaching Can Be Described</a:t>
            </a:r>
            <a:br>
              <a:rPr lang="en-US" dirty="0" smtClean="0"/>
            </a:br>
            <a:r>
              <a:rPr lang="en-US" dirty="0" smtClean="0"/>
              <a:t>As a Marriage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334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Two or More </a:t>
            </a:r>
            <a:r>
              <a:rPr lang="en-US" sz="3600" i="1" dirty="0" smtClean="0"/>
              <a:t>Professionals</a:t>
            </a:r>
            <a:r>
              <a:rPr lang="en-US" sz="3600" dirty="0" smtClean="0"/>
              <a:t> 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en-US" sz="2000" dirty="0" smtClean="0"/>
          </a:p>
          <a:p>
            <a:r>
              <a:rPr lang="en-US" sz="3600" dirty="0" smtClean="0"/>
              <a:t>Collaborative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en-US" sz="2000" dirty="0" smtClean="0"/>
          </a:p>
          <a:p>
            <a:r>
              <a:rPr lang="en-US" sz="3600" dirty="0" smtClean="0"/>
              <a:t>Delivering Instruction to Heterogeneous Groups of Students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en-US" sz="2000" dirty="0" smtClean="0"/>
          </a:p>
          <a:p>
            <a:r>
              <a:rPr lang="en-US" sz="3600" dirty="0" smtClean="0"/>
              <a:t>Same Physical Space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Key Components of Co-Teaching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Discuss for a moment what </a:t>
            </a:r>
            <a:r>
              <a:rPr lang="en-US" sz="3600" dirty="0" smtClean="0"/>
              <a:t>you </a:t>
            </a:r>
            <a:r>
              <a:rPr lang="en-US" sz="3600" dirty="0" smtClean="0"/>
              <a:t>believe is or would be a benefit from effective co-teaching.</a:t>
            </a:r>
          </a:p>
          <a:p>
            <a:pPr>
              <a:buNone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Benefits to Co-Teaching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Discuss for a moment what you think is holding Mt. Pleasant High School and West Intermediate back from effective co-teaching?</a:t>
            </a:r>
            <a:br>
              <a:rPr lang="en-US" sz="3600" dirty="0" smtClean="0"/>
            </a:br>
            <a:endParaRPr lang="en-US" sz="2000" dirty="0" smtClean="0"/>
          </a:p>
          <a:p>
            <a:pPr lvl="1"/>
            <a:r>
              <a:rPr lang="en-US" sz="2800" dirty="0" smtClean="0"/>
              <a:t>TIME</a:t>
            </a:r>
          </a:p>
          <a:p>
            <a:pPr lvl="1"/>
            <a:r>
              <a:rPr lang="en-US" sz="2800" dirty="0" smtClean="0"/>
              <a:t>SUPPORT</a:t>
            </a:r>
          </a:p>
          <a:p>
            <a:pPr lvl="1"/>
            <a:r>
              <a:rPr lang="en-US" sz="2800" dirty="0" smtClean="0"/>
              <a:t>GOOD MATCHES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Barriers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User\Local Settings\Temp\Temporary Internet Files\Content.IE5\0JSHQY8C\MC91021592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752600"/>
            <a:ext cx="5029200" cy="4572000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There is more than one model of co-teaching!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>
              <a:buNone/>
            </a:pPr>
            <a:r>
              <a:rPr lang="en-US" dirty="0" smtClean="0"/>
              <a:t>		(Ron liked this one)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sz="4500" dirty="0" smtClean="0"/>
          </a:p>
          <a:p>
            <a:pPr lvl="1">
              <a:buNone/>
            </a:pPr>
            <a:endParaRPr lang="en-US" sz="4000" b="1" dirty="0" smtClean="0"/>
          </a:p>
          <a:p>
            <a:pPr lvl="1">
              <a:buNone/>
            </a:pPr>
            <a:endParaRPr lang="en-US" sz="4000" b="1" dirty="0" smtClean="0"/>
          </a:p>
          <a:p>
            <a:pPr lvl="1">
              <a:buNone/>
            </a:pPr>
            <a:r>
              <a:rPr lang="en-US" sz="4000" b="1" dirty="0" smtClean="0"/>
              <a:t>Always use a variety of models!!</a:t>
            </a:r>
            <a:endParaRPr lang="en-US" sz="4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SURPRISE!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One of the teachers takes the primary responsibility of instruction and the other teacher focuses on adaptations, modifications, and classroom management.</a:t>
            </a:r>
          </a:p>
          <a:p>
            <a:r>
              <a:rPr lang="en-US" dirty="0" smtClean="0"/>
              <a:t>T</a:t>
            </a:r>
            <a:r>
              <a:rPr lang="en-US" dirty="0" smtClean="0"/>
              <a:t>he same teacher does </a:t>
            </a:r>
            <a:r>
              <a:rPr lang="en-US" b="1" i="1" dirty="0" smtClean="0"/>
              <a:t>not</a:t>
            </a:r>
            <a:r>
              <a:rPr lang="en-US" dirty="0" smtClean="0"/>
              <a:t>  take </a:t>
            </a:r>
            <a:r>
              <a:rPr lang="en-US" dirty="0" smtClean="0"/>
              <a:t>the same role every time.  Both teachers need face time.</a:t>
            </a:r>
          </a:p>
          <a:p>
            <a:r>
              <a:rPr lang="en-US" dirty="0" smtClean="0"/>
              <a:t>This approach should not be over-used.  Try to use it only 15-20% of the time.</a:t>
            </a:r>
          </a:p>
          <a:p>
            <a:pPr lvl="1"/>
            <a:r>
              <a:rPr lang="en-US" dirty="0" smtClean="0"/>
              <a:t>In the beginning, you will likely rely on this more.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ONE TEACH, ONE SUPPORT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/>
          </a:bodyPr>
          <a:lstStyle/>
          <a:p>
            <a:r>
              <a:rPr lang="en-US" i="1" dirty="0" smtClean="0"/>
              <a:t>Top researchers in Co-Teaching are:</a:t>
            </a:r>
          </a:p>
          <a:p>
            <a:pPr lvl="1"/>
            <a:r>
              <a:rPr lang="en-US" sz="2400" b="1" i="1" dirty="0" smtClean="0"/>
              <a:t>Marilyn Friend</a:t>
            </a:r>
          </a:p>
          <a:p>
            <a:pPr lvl="1"/>
            <a:r>
              <a:rPr lang="en-US" sz="2400" b="1" i="1" dirty="0" smtClean="0"/>
              <a:t>Wendy Murawski</a:t>
            </a:r>
          </a:p>
          <a:p>
            <a:pPr lvl="1"/>
            <a:r>
              <a:rPr lang="en-US" sz="2400" b="1" i="1" dirty="0" smtClean="0"/>
              <a:t>Lynn Cook</a:t>
            </a:r>
          </a:p>
          <a:p>
            <a:pPr lvl="1"/>
            <a:r>
              <a:rPr lang="en-US" sz="2400" b="1" i="1" dirty="0" smtClean="0"/>
              <a:t>Lisa </a:t>
            </a:r>
            <a:r>
              <a:rPr lang="en-US" sz="2400" b="1" i="1" dirty="0" err="1" smtClean="0"/>
              <a:t>Dieker</a:t>
            </a:r>
            <a:r>
              <a:rPr lang="en-US" sz="2400" b="1" i="1" dirty="0" smtClean="0"/>
              <a:t/>
            </a:r>
            <a:br>
              <a:rPr lang="en-US" sz="2400" b="1" i="1" dirty="0" smtClean="0"/>
            </a:br>
            <a:endParaRPr lang="en-US" i="1" dirty="0" smtClean="0"/>
          </a:p>
          <a:p>
            <a:r>
              <a:rPr lang="en-US" i="1" dirty="0" smtClean="0"/>
              <a:t>Last year a group of us participated in a workshop with Marilyn Friend in Midland.</a:t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i="1" dirty="0" smtClean="0"/>
              <a:t>A group of us just attended a workshop with Wendy Murawski.</a:t>
            </a:r>
            <a:endParaRPr lang="en-US" sz="2200" b="1" i="1" dirty="0" smtClean="0"/>
          </a:p>
          <a:p>
            <a:pPr lvl="1">
              <a:buNone/>
            </a:pP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Where Did </a:t>
            </a:r>
            <a:r>
              <a:rPr lang="en-US" dirty="0" smtClean="0"/>
              <a:t>We </a:t>
            </a:r>
            <a:r>
              <a:rPr lang="en-US" dirty="0" smtClean="0"/>
              <a:t>Get </a:t>
            </a:r>
            <a:br>
              <a:rPr lang="en-US" dirty="0" smtClean="0"/>
            </a:br>
            <a:r>
              <a:rPr lang="en-US" dirty="0" smtClean="0"/>
              <a:t>Our Information </a:t>
            </a:r>
            <a:r>
              <a:rPr lang="en-US" dirty="0" smtClean="0"/>
              <a:t>From?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The class is broken in half in heterogeneous groups and each teacher teaches ½ of the class.  There are three options::</a:t>
            </a:r>
          </a:p>
          <a:p>
            <a:pPr lvl="1"/>
            <a:r>
              <a:rPr lang="en-US" dirty="0" smtClean="0"/>
              <a:t>Same content – different way</a:t>
            </a:r>
          </a:p>
          <a:p>
            <a:pPr lvl="1"/>
            <a:r>
              <a:rPr lang="en-US" dirty="0" smtClean="0"/>
              <a:t>Same content – same way</a:t>
            </a:r>
          </a:p>
          <a:p>
            <a:pPr lvl="1"/>
            <a:r>
              <a:rPr lang="en-US" dirty="0" smtClean="0"/>
              <a:t>Different content</a:t>
            </a:r>
          </a:p>
          <a:p>
            <a:r>
              <a:rPr lang="en-US" dirty="0" smtClean="0"/>
              <a:t>This reduces the student-teacher ratio</a:t>
            </a:r>
          </a:p>
          <a:p>
            <a:r>
              <a:rPr lang="en-US" dirty="0" smtClean="0"/>
              <a:t>This approach should not be over-used.  Try to use it only 15-20% of the time.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PARALLEL TEACHING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Students are rotated between 2 or more stations.</a:t>
            </a:r>
          </a:p>
          <a:p>
            <a:pPr lvl="1"/>
            <a:r>
              <a:rPr lang="en-US" dirty="0" smtClean="0"/>
              <a:t>Each teacher is instructing a station with one or more independent work stations or a station manned by another adult (or responsible student)</a:t>
            </a:r>
          </a:p>
          <a:p>
            <a:r>
              <a:rPr lang="en-US" dirty="0" smtClean="0"/>
              <a:t>This chunks content and gets the kids moving.</a:t>
            </a:r>
          </a:p>
          <a:p>
            <a:r>
              <a:rPr lang="en-US" dirty="0" smtClean="0"/>
              <a:t>This approach should not be over-used.  Try to use it only 15-20% of the time.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STATION TEACHING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Majority of students remain in large group instruction, while some </a:t>
            </a:r>
            <a:r>
              <a:rPr lang="en-US" dirty="0" smtClean="0"/>
              <a:t>students </a:t>
            </a:r>
            <a:r>
              <a:rPr lang="en-US" dirty="0" smtClean="0"/>
              <a:t>work in a small group, but only for:</a:t>
            </a:r>
          </a:p>
          <a:p>
            <a:pPr lvl="1"/>
            <a:r>
              <a:rPr lang="en-US" dirty="0" err="1" smtClean="0"/>
              <a:t>Reteaching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Preteaching</a:t>
            </a:r>
            <a:endParaRPr lang="en-US" dirty="0" smtClean="0"/>
          </a:p>
          <a:p>
            <a:pPr lvl="1"/>
            <a:r>
              <a:rPr lang="en-US" dirty="0" smtClean="0"/>
              <a:t>Enrichment</a:t>
            </a:r>
          </a:p>
          <a:p>
            <a:pPr lvl="1"/>
            <a:endParaRPr lang="en-US" sz="1500" dirty="0" smtClean="0"/>
          </a:p>
          <a:p>
            <a:r>
              <a:rPr lang="en-US" dirty="0" smtClean="0"/>
              <a:t>This is NOT about having the special education students always clustered together.</a:t>
            </a:r>
          </a:p>
          <a:p>
            <a:pPr>
              <a:buNone/>
            </a:pPr>
            <a:endParaRPr lang="en-US" sz="1500" dirty="0" smtClean="0"/>
          </a:p>
          <a:p>
            <a:r>
              <a:rPr lang="en-US" dirty="0" smtClean="0"/>
              <a:t>This approach should not be over-used.  Try to use it only 15-20% of the time.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ALTERNATIVE TEACHING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All students remain in large group instruction.</a:t>
            </a:r>
          </a:p>
          <a:p>
            <a:endParaRPr lang="en-US" sz="1500" dirty="0" smtClean="0"/>
          </a:p>
          <a:p>
            <a:r>
              <a:rPr lang="en-US" dirty="0" smtClean="0"/>
              <a:t>Teachers coordinate and teach together at the same time.</a:t>
            </a:r>
          </a:p>
          <a:p>
            <a:pPr lvl="1"/>
            <a:r>
              <a:rPr lang="en-US" dirty="0" smtClean="0"/>
              <a:t>This approach takes the most trust and respect between the two teachers.</a:t>
            </a:r>
          </a:p>
          <a:p>
            <a:endParaRPr lang="en-US" sz="1500" dirty="0" smtClean="0"/>
          </a:p>
          <a:p>
            <a:r>
              <a:rPr lang="en-US" dirty="0" smtClean="0"/>
              <a:t>This approach, like all the other </a:t>
            </a:r>
            <a:r>
              <a:rPr lang="en-US" dirty="0" smtClean="0"/>
              <a:t>approaches, </a:t>
            </a:r>
            <a:r>
              <a:rPr lang="en-US" dirty="0" smtClean="0"/>
              <a:t>would </a:t>
            </a:r>
            <a:r>
              <a:rPr lang="en-US" dirty="0" smtClean="0"/>
              <a:t>not be used all of the time</a:t>
            </a:r>
            <a:r>
              <a:rPr lang="en-US" dirty="0" smtClean="0"/>
              <a:t>.  </a:t>
            </a:r>
            <a:r>
              <a:rPr lang="en-US" dirty="0" smtClean="0"/>
              <a:t>Having only one approach is not conducive to learning.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TEAM TEACHING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8962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“The philosophy of inclusion is that children who are differently challenged are accepted in general activities with appropriate adaptations or assistance.”  </a:t>
            </a:r>
            <a:r>
              <a:rPr lang="en-US" sz="1800" i="1" dirty="0" smtClean="0"/>
              <a:t>(Bartshaw, 1997, p.749)</a:t>
            </a:r>
          </a:p>
          <a:p>
            <a:endParaRPr lang="en-US" sz="1800" i="1" dirty="0" smtClean="0"/>
          </a:p>
          <a:p>
            <a:r>
              <a:rPr lang="en-US" i="1" dirty="0" smtClean="0"/>
              <a:t>Progression:</a:t>
            </a:r>
          </a:p>
          <a:p>
            <a:pPr lvl="1"/>
            <a:r>
              <a:rPr lang="en-US" i="1" dirty="0" smtClean="0"/>
              <a:t>Keep them separated in special schools</a:t>
            </a:r>
          </a:p>
          <a:p>
            <a:pPr lvl="1"/>
            <a:r>
              <a:rPr lang="en-US" i="1" dirty="0" smtClean="0"/>
              <a:t>Special classes in “the little room down the hall”</a:t>
            </a:r>
          </a:p>
          <a:p>
            <a:pPr lvl="1"/>
            <a:r>
              <a:rPr lang="en-US" i="1" dirty="0" smtClean="0"/>
              <a:t>Pull them out because we are the only ones that can teach them</a:t>
            </a:r>
          </a:p>
          <a:p>
            <a:pPr lvl="1"/>
            <a:r>
              <a:rPr lang="en-US" i="1" dirty="0" smtClean="0"/>
              <a:t>Mainstreaming and tossing them in the general education room.</a:t>
            </a:r>
          </a:p>
          <a:p>
            <a:pPr lvl="1"/>
            <a:r>
              <a:rPr lang="en-US" i="1" dirty="0" smtClean="0"/>
              <a:t>Inclusion and working together</a:t>
            </a:r>
          </a:p>
          <a:p>
            <a:pPr lvl="1"/>
            <a:endParaRPr lang="en-US" i="1" dirty="0" smtClean="0"/>
          </a:p>
          <a:p>
            <a:pPr>
              <a:buNone/>
            </a:pPr>
            <a:r>
              <a:rPr lang="en-US" i="1" dirty="0" smtClean="0"/>
              <a:t>				</a:t>
            </a:r>
            <a:r>
              <a:rPr lang="en-US" sz="2600" b="1" i="1" dirty="0" smtClean="0"/>
              <a:t>Inclusion increases collaboration</a:t>
            </a:r>
          </a:p>
          <a:p>
            <a:pPr lvl="1">
              <a:buNone/>
            </a:pP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Inclusion?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486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Same Curriculum</a:t>
            </a:r>
            <a:br>
              <a:rPr lang="en-US" dirty="0" smtClean="0"/>
            </a:br>
            <a:endParaRPr lang="en-US" sz="1500" dirty="0" smtClean="0"/>
          </a:p>
          <a:p>
            <a:r>
              <a:rPr lang="en-US" dirty="0" smtClean="0"/>
              <a:t>Same expectations with accommodations or modifications per the </a:t>
            </a:r>
            <a:r>
              <a:rPr lang="en-US" dirty="0" smtClean="0"/>
              <a:t>individual’s </a:t>
            </a:r>
            <a:r>
              <a:rPr lang="en-US" dirty="0" smtClean="0"/>
              <a:t>IEP</a:t>
            </a:r>
            <a:endParaRPr lang="en-US" dirty="0" smtClean="0"/>
          </a:p>
          <a:p>
            <a:endParaRPr lang="en-US" sz="1500" dirty="0" smtClean="0"/>
          </a:p>
          <a:p>
            <a:r>
              <a:rPr lang="en-US" dirty="0" smtClean="0"/>
              <a:t>Teachers working together with </a:t>
            </a:r>
            <a:r>
              <a:rPr lang="en-US" b="1" i="1" dirty="0" smtClean="0"/>
              <a:t>all</a:t>
            </a:r>
            <a:r>
              <a:rPr lang="en-US" dirty="0" smtClean="0"/>
              <a:t> students</a:t>
            </a:r>
            <a:endParaRPr lang="en-US" dirty="0" smtClean="0"/>
          </a:p>
          <a:p>
            <a:endParaRPr lang="en-US" sz="1500" dirty="0" smtClean="0"/>
          </a:p>
          <a:p>
            <a:r>
              <a:rPr lang="en-US" dirty="0" smtClean="0"/>
              <a:t>Kids with specials needs included </a:t>
            </a:r>
            <a:r>
              <a:rPr lang="en-US" dirty="0" smtClean="0"/>
              <a:t>i</a:t>
            </a:r>
            <a:r>
              <a:rPr lang="en-US" dirty="0" smtClean="0"/>
              <a:t>nstead </a:t>
            </a:r>
            <a:r>
              <a:rPr lang="en-US" dirty="0" smtClean="0"/>
              <a:t>of </a:t>
            </a:r>
            <a:r>
              <a:rPr lang="en-US" dirty="0" smtClean="0"/>
              <a:t>stigmatized</a:t>
            </a:r>
            <a:endParaRPr lang="en-US" dirty="0" smtClean="0"/>
          </a:p>
          <a:p>
            <a:endParaRPr lang="en-US" sz="1500" dirty="0" smtClean="0"/>
          </a:p>
          <a:p>
            <a:r>
              <a:rPr lang="en-US" dirty="0" smtClean="0"/>
              <a:t>“Our” Kids, Not “Their” Kids</a:t>
            </a:r>
          </a:p>
          <a:p>
            <a:endParaRPr lang="en-US" sz="1500" dirty="0" smtClean="0"/>
          </a:p>
          <a:p>
            <a:r>
              <a:rPr lang="en-US" dirty="0" smtClean="0"/>
              <a:t>Modifying or accommodating, </a:t>
            </a:r>
            <a:r>
              <a:rPr lang="en-US" dirty="0" smtClean="0"/>
              <a:t>not “dumbing down”</a:t>
            </a:r>
            <a:br>
              <a:rPr lang="en-US" dirty="0" smtClean="0"/>
            </a:br>
            <a:endParaRPr lang="en-US" sz="1500" dirty="0" smtClean="0"/>
          </a:p>
          <a:p>
            <a:r>
              <a:rPr lang="en-US" dirty="0" smtClean="0"/>
              <a:t>Uphold the </a:t>
            </a:r>
            <a:r>
              <a:rPr lang="en-US" dirty="0" smtClean="0"/>
              <a:t>law of “least restrictive environment”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/>
          <a:lstStyle/>
          <a:p>
            <a:r>
              <a:rPr lang="en-US" dirty="0" smtClean="0"/>
              <a:t>Goals of Inclusion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>
            <a:normAutofit/>
          </a:bodyPr>
          <a:lstStyle/>
          <a:p>
            <a:r>
              <a:rPr lang="en-US" dirty="0" smtClean="0"/>
              <a:t>Keys to Effective Collaboration: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Increased Interaction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Parity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Diverse </a:t>
            </a:r>
            <a:r>
              <a:rPr lang="en-US" dirty="0" smtClean="0"/>
              <a:t>Expertise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Shared Decision-Making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Voluntary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Common Goal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Problem-Solving</a:t>
            </a:r>
            <a:endParaRPr lang="en-US" dirty="0"/>
          </a:p>
          <a:p>
            <a:pPr lvl="1" algn="r">
              <a:lnSpc>
                <a:spcPct val="150000"/>
              </a:lnSpc>
              <a:buNone/>
            </a:pPr>
            <a:r>
              <a:rPr lang="en-US" i="1" dirty="0" smtClean="0"/>
              <a:t>The teaming philosophy at West is collaboration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Inclusion Increases Collaboration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500" i="1" dirty="0" smtClean="0"/>
              <a:t>“A style of interaction between</a:t>
            </a:r>
          </a:p>
          <a:p>
            <a:pPr algn="ctr">
              <a:buNone/>
            </a:pPr>
            <a:r>
              <a:rPr lang="en-US" sz="3500" i="1" dirty="0" smtClean="0"/>
              <a:t>at least two equal parties</a:t>
            </a:r>
          </a:p>
          <a:p>
            <a:pPr algn="ctr">
              <a:buNone/>
            </a:pPr>
            <a:r>
              <a:rPr lang="en-US" sz="3500" i="1" dirty="0" smtClean="0"/>
              <a:t>voluntarily engaged in</a:t>
            </a:r>
          </a:p>
          <a:p>
            <a:pPr algn="ctr">
              <a:buNone/>
            </a:pPr>
            <a:r>
              <a:rPr lang="en-US" sz="3500" i="1" dirty="0" smtClean="0"/>
              <a:t>shared decision making as they work toward a common goal.”  </a:t>
            </a:r>
          </a:p>
          <a:p>
            <a:pPr algn="ctr">
              <a:buNone/>
            </a:pPr>
            <a:r>
              <a:rPr lang="en-US" sz="2000" dirty="0" smtClean="0"/>
              <a:t>(Friend &amp; Cook, 1996)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Collaboration?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/>
          </a:bodyPr>
          <a:lstStyle/>
          <a:p>
            <a:r>
              <a:rPr lang="en-US" dirty="0" smtClean="0"/>
              <a:t>They are not the same thing!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Collaboration is a </a:t>
            </a:r>
            <a:r>
              <a:rPr lang="en-US" i="1" dirty="0" smtClean="0"/>
              <a:t>style of </a:t>
            </a:r>
            <a:r>
              <a:rPr lang="en-US" i="1" dirty="0" smtClean="0"/>
              <a:t>interaction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Co-Teaching is when two or more educators </a:t>
            </a:r>
            <a:r>
              <a:rPr lang="en-US" b="1" i="1" dirty="0" smtClean="0"/>
              <a:t>co-plan, co-instruct, and co-assess</a:t>
            </a:r>
            <a:r>
              <a:rPr lang="en-US" i="1" dirty="0" smtClean="0"/>
              <a:t> </a:t>
            </a:r>
            <a:r>
              <a:rPr lang="en-US" dirty="0" smtClean="0"/>
              <a:t>a group of students with diverse needs in the same general education classroom.  </a:t>
            </a:r>
            <a:r>
              <a:rPr lang="en-US" sz="2000" dirty="0" smtClean="0"/>
              <a:t>(Murawski, 2003)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vs. Co-Teaching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5473891"/>
          </a:xfrm>
        </p:spPr>
        <p:txBody>
          <a:bodyPr>
            <a:normAutofit fontScale="62500" lnSpcReduction="20000"/>
          </a:bodyPr>
          <a:lstStyle/>
          <a:p>
            <a:r>
              <a:rPr lang="en-US" sz="6000" b="1" dirty="0" smtClean="0"/>
              <a:t>CO-PLAN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 smtClean="0"/>
          </a:p>
          <a:p>
            <a:r>
              <a:rPr lang="en-US" sz="6000" b="1" dirty="0" smtClean="0"/>
              <a:t>CO-INSTRUCT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 smtClean="0"/>
          </a:p>
          <a:p>
            <a:r>
              <a:rPr lang="en-US" sz="6000" b="1" dirty="0" smtClean="0"/>
              <a:t>CO-ASSESS</a:t>
            </a:r>
          </a:p>
          <a:p>
            <a:endParaRPr lang="en-US" sz="6000" b="1" dirty="0" smtClean="0"/>
          </a:p>
          <a:p>
            <a:pPr algn="ctr">
              <a:buNone/>
            </a:pPr>
            <a:r>
              <a:rPr lang="en-US" sz="5800" i="1" dirty="0" smtClean="0"/>
              <a:t>Co-instructing without co-planning and co-assessing is only collaboration, not co-teaching.</a:t>
            </a:r>
            <a:endParaRPr lang="en-US" sz="5800" b="1" i="1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581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Discuss for a moment what fears you have about any of those three key items to co-teaching.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Fears of this group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281</TotalTime>
  <Words>786</Words>
  <Application>Microsoft Office PowerPoint</Application>
  <PresentationFormat>On-screen Show (4:3)</PresentationFormat>
  <Paragraphs>166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Concourse</vt:lpstr>
      <vt:lpstr>Co-Teaching</vt:lpstr>
      <vt:lpstr>Where Did We Get  Our Information From?</vt:lpstr>
      <vt:lpstr>What is Inclusion?</vt:lpstr>
      <vt:lpstr>Goals of Inclusion</vt:lpstr>
      <vt:lpstr>Inclusion Increases Collaboration</vt:lpstr>
      <vt:lpstr>What is Collaboration?</vt:lpstr>
      <vt:lpstr>Collaboration vs. Co-Teaching</vt:lpstr>
      <vt:lpstr>Slide 8</vt:lpstr>
      <vt:lpstr>Fears of this group</vt:lpstr>
      <vt:lpstr>Co-Teaching Can Be Described As a Marriage</vt:lpstr>
      <vt:lpstr>Co-Teaching Can Be Described As a Marriage</vt:lpstr>
      <vt:lpstr>Co-Teaching Can Be Described As a Marriage</vt:lpstr>
      <vt:lpstr>Co-Teaching Can Be Described As a Marriage</vt:lpstr>
      <vt:lpstr>Co-Teaching Can Be Described As a Marriage</vt:lpstr>
      <vt:lpstr>Key Components of Co-Teaching</vt:lpstr>
      <vt:lpstr>Benefits to Co-Teaching</vt:lpstr>
      <vt:lpstr>Some Barriers</vt:lpstr>
      <vt:lpstr>SURPRISE!</vt:lpstr>
      <vt:lpstr>ONE TEACH, ONE SUPPORT</vt:lpstr>
      <vt:lpstr>PARALLEL TEACHING</vt:lpstr>
      <vt:lpstr>STATION TEACHING</vt:lpstr>
      <vt:lpstr>ALTERNATIVE TEACHING</vt:lpstr>
      <vt:lpstr>TEAM TEACHING</vt:lpstr>
      <vt:lpstr>Questions?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Co-Teaching</dc:title>
  <dc:creator>Mt. Pleasant Public Schools</dc:creator>
  <cp:lastModifiedBy>Mt. Pleasant Public Schools</cp:lastModifiedBy>
  <cp:revision>40</cp:revision>
  <dcterms:created xsi:type="dcterms:W3CDTF">2011-03-21T11:14:42Z</dcterms:created>
  <dcterms:modified xsi:type="dcterms:W3CDTF">2011-03-22T11:30:44Z</dcterms:modified>
</cp:coreProperties>
</file>