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1" r:id="rId3"/>
    <p:sldId id="257" r:id="rId4"/>
    <p:sldId id="258" r:id="rId5"/>
    <p:sldId id="259" r:id="rId6"/>
    <p:sldId id="260"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52E77EB9-9C3F-424F-A10B-3045433EFA41}" type="datetimeFigureOut">
              <a:rPr lang="en-US" smtClean="0"/>
              <a:pPr/>
              <a:t>3/17/2014</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47C4674-7303-4AB8-AB58-9ED0BA9AA04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2E77EB9-9C3F-424F-A10B-3045433EFA41}" type="datetimeFigureOut">
              <a:rPr lang="en-US" smtClean="0"/>
              <a:pPr/>
              <a:t>3/17/2014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47C4674-7303-4AB8-AB58-9ED0BA9AA04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2E77EB9-9C3F-424F-A10B-3045433EFA41}" type="datetimeFigureOut">
              <a:rPr lang="en-US" smtClean="0"/>
              <a:pPr/>
              <a:t>3/17/2014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47C4674-7303-4AB8-AB58-9ED0BA9AA04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2E77EB9-9C3F-424F-A10B-3045433EFA41}" type="datetimeFigureOut">
              <a:rPr lang="en-US" smtClean="0"/>
              <a:pPr/>
              <a:t>3/17/2014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47C4674-7303-4AB8-AB58-9ED0BA9AA041}"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52E77EB9-9C3F-424F-A10B-3045433EFA41}" type="datetimeFigureOut">
              <a:rPr lang="en-US" smtClean="0"/>
              <a:pPr/>
              <a:t>3/17/2014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47C4674-7303-4AB8-AB58-9ED0BA9AA041}"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2E77EB9-9C3F-424F-A10B-3045433EFA41}" type="datetimeFigureOut">
              <a:rPr lang="en-US" smtClean="0"/>
              <a:pPr/>
              <a:t>3/17/2014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47C4674-7303-4AB8-AB58-9ED0BA9AA041}"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2E77EB9-9C3F-424F-A10B-3045433EFA41}" type="datetimeFigureOut">
              <a:rPr lang="en-US" smtClean="0"/>
              <a:pPr/>
              <a:t>3/17/2014</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47C4674-7303-4AB8-AB58-9ED0BA9AA041}"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52E77EB9-9C3F-424F-A10B-3045433EFA41}" type="datetimeFigureOut">
              <a:rPr lang="en-US" smtClean="0"/>
              <a:pPr/>
              <a:t>3/17/2014</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47C4674-7303-4AB8-AB58-9ED0BA9AA041}"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52E77EB9-9C3F-424F-A10B-3045433EFA41}" type="datetimeFigureOut">
              <a:rPr lang="en-US" smtClean="0"/>
              <a:pPr/>
              <a:t>3/17/2014</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47C4674-7303-4AB8-AB58-9ED0BA9AA04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52E77EB9-9C3F-424F-A10B-3045433EFA41}" type="datetimeFigureOut">
              <a:rPr lang="en-US" smtClean="0"/>
              <a:pPr/>
              <a:t>3/17/2014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47C4674-7303-4AB8-AB58-9ED0BA9AA041}"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52E77EB9-9C3F-424F-A10B-3045433EFA41}" type="datetimeFigureOut">
              <a:rPr lang="en-US" smtClean="0"/>
              <a:pPr/>
              <a:t>3/17/2014</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47C4674-7303-4AB8-AB58-9ED0BA9AA041}"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2E77EB9-9C3F-424F-A10B-3045433EFA41}" type="datetimeFigureOut">
              <a:rPr lang="en-US" smtClean="0"/>
              <a:pPr/>
              <a:t>3/17/2014</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47C4674-7303-4AB8-AB58-9ED0BA9AA04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artsonia.com/museum/art.asp?id=28878377&amp;exhibit=681174&amp;gallery=y" TargetMode="External"/><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hyperlink" Target="http://www.artsonia.com/museum/art.asp?id=28714514&amp;exhibit=681174&amp;gallery=y"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Ceramics Basics</a:t>
            </a:r>
            <a:endParaRPr lang="en-US" dirty="0"/>
          </a:p>
        </p:txBody>
      </p:sp>
      <p:sp>
        <p:nvSpPr>
          <p:cNvPr id="3" name="Subtitle 2"/>
          <p:cNvSpPr>
            <a:spLocks noGrp="1"/>
          </p:cNvSpPr>
          <p:nvPr>
            <p:ph type="subTitle" idx="1"/>
          </p:nvPr>
        </p:nvSpPr>
        <p:spPr/>
        <p:txBody>
          <a:bodyPr/>
          <a:lstStyle/>
          <a:p>
            <a:r>
              <a:rPr lang="en-US" dirty="0" smtClean="0"/>
              <a:t>How to start with clay</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pPr>
              <a:lnSpc>
                <a:spcPct val="200000"/>
              </a:lnSpc>
            </a:pPr>
            <a:r>
              <a:rPr lang="en-US" sz="2800" dirty="0" smtClean="0"/>
              <a:t>Rock (broken down into tiny particles)</a:t>
            </a:r>
          </a:p>
          <a:p>
            <a:pPr>
              <a:lnSpc>
                <a:spcPct val="200000"/>
              </a:lnSpc>
            </a:pPr>
            <a:r>
              <a:rPr lang="en-US" sz="2800" dirty="0" smtClean="0"/>
              <a:t>Water</a:t>
            </a:r>
          </a:p>
          <a:p>
            <a:pPr>
              <a:lnSpc>
                <a:spcPct val="200000"/>
              </a:lnSpc>
            </a:pPr>
            <a:r>
              <a:rPr lang="en-US" sz="2800" dirty="0" smtClean="0"/>
              <a:t>Silica or silicates</a:t>
            </a:r>
          </a:p>
          <a:p>
            <a:pPr>
              <a:lnSpc>
                <a:spcPct val="200000"/>
              </a:lnSpc>
              <a:buNone/>
            </a:pPr>
            <a:r>
              <a:rPr lang="en-US" sz="2800" dirty="0" smtClean="0"/>
              <a:t>*Bonus – What is </a:t>
            </a:r>
            <a:r>
              <a:rPr lang="en-US" sz="2800" b="1" dirty="0" smtClean="0"/>
              <a:t>slip</a:t>
            </a:r>
            <a:r>
              <a:rPr lang="en-US" sz="2800" dirty="0" smtClean="0"/>
              <a:t>?</a:t>
            </a:r>
          </a:p>
          <a:p>
            <a:pPr>
              <a:lnSpc>
                <a:spcPct val="200000"/>
              </a:lnSpc>
              <a:buNone/>
            </a:pPr>
            <a:r>
              <a:rPr lang="en-US" sz="2800" dirty="0" smtClean="0"/>
              <a:t>Clay with a higher concentration of water – ratio is 50/50</a:t>
            </a:r>
          </a:p>
        </p:txBody>
      </p:sp>
      <p:sp>
        <p:nvSpPr>
          <p:cNvPr id="3" name="Title 2"/>
          <p:cNvSpPr>
            <a:spLocks noGrp="1"/>
          </p:cNvSpPr>
          <p:nvPr>
            <p:ph type="title"/>
          </p:nvPr>
        </p:nvSpPr>
        <p:spPr/>
        <p:txBody>
          <a:bodyPr/>
          <a:lstStyle/>
          <a:p>
            <a:r>
              <a:rPr lang="en-US" b="0" dirty="0" smtClean="0"/>
              <a:t>What is </a:t>
            </a:r>
            <a:r>
              <a:rPr lang="en-US" dirty="0" smtClean="0"/>
              <a:t>CLAY?</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9"/>
            <a:ext cx="8229600" cy="2100071"/>
          </a:xfrm>
          <a:ln>
            <a:solidFill>
              <a:schemeClr val="accent1"/>
            </a:solidFill>
          </a:ln>
        </p:spPr>
        <p:txBody>
          <a:bodyPr/>
          <a:lstStyle/>
          <a:p>
            <a:r>
              <a:rPr lang="en-US" sz="4000" dirty="0" smtClean="0"/>
              <a:t>Pinch pots</a:t>
            </a:r>
          </a:p>
          <a:p>
            <a:r>
              <a:rPr lang="en-US" sz="4000" dirty="0" smtClean="0"/>
              <a:t>Coil method</a:t>
            </a:r>
          </a:p>
          <a:p>
            <a:r>
              <a:rPr lang="en-US" sz="4000" dirty="0" smtClean="0"/>
              <a:t>Slab method</a:t>
            </a:r>
          </a:p>
          <a:p>
            <a:endParaRPr lang="en-US" dirty="0"/>
          </a:p>
        </p:txBody>
      </p:sp>
      <p:sp>
        <p:nvSpPr>
          <p:cNvPr id="3" name="Title 2"/>
          <p:cNvSpPr>
            <a:spLocks noGrp="1"/>
          </p:cNvSpPr>
          <p:nvPr>
            <p:ph type="title"/>
          </p:nvPr>
        </p:nvSpPr>
        <p:spPr/>
        <p:txBody>
          <a:bodyPr>
            <a:normAutofit/>
          </a:bodyPr>
          <a:lstStyle/>
          <a:p>
            <a:r>
              <a:rPr lang="en-US" dirty="0" smtClean="0"/>
              <a:t>Hand building</a:t>
            </a:r>
            <a:endParaRPr lang="en-US" dirty="0"/>
          </a:p>
        </p:txBody>
      </p:sp>
      <p:sp>
        <p:nvSpPr>
          <p:cNvPr id="6" name="TextBox 5"/>
          <p:cNvSpPr txBox="1"/>
          <p:nvPr/>
        </p:nvSpPr>
        <p:spPr>
          <a:xfrm>
            <a:off x="685800" y="3962400"/>
            <a:ext cx="7543800" cy="2246769"/>
          </a:xfrm>
          <a:prstGeom prst="rect">
            <a:avLst/>
          </a:prstGeom>
          <a:noFill/>
        </p:spPr>
        <p:txBody>
          <a:bodyPr wrap="square" rtlCol="0">
            <a:spAutoFit/>
          </a:bodyPr>
          <a:lstStyle/>
          <a:p>
            <a:r>
              <a:rPr lang="en-US" sz="2800" dirty="0" smtClean="0"/>
              <a:t>What do I need to do to properly attach two separate pieces of clay to one another?</a:t>
            </a:r>
          </a:p>
          <a:p>
            <a:endParaRPr lang="en-US" sz="2800" dirty="0" smtClean="0"/>
          </a:p>
          <a:p>
            <a:r>
              <a:rPr lang="en-US" sz="2800" dirty="0" smtClean="0"/>
              <a:t>   A: Scratch &amp; score!</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heckerboard(across)">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linds(horizontal)">
                                      <p:cBhvr>
                                        <p:cTn id="12" dur="500"/>
                                        <p:tgtEl>
                                          <p:spTgt spid="2">
                                            <p:txEl>
                                              <p:pRg st="0" end="0"/>
                                            </p:txEl>
                                          </p:spTgt>
                                        </p:tgtEl>
                                      </p:cBhvr>
                                    </p:animEffect>
                                  </p:childTnLst>
                                </p:cTn>
                              </p:par>
                            </p:childTnLst>
                          </p:cTn>
                        </p:par>
                        <p:par>
                          <p:cTn id="13" fill="hold">
                            <p:stCondLst>
                              <p:cond delay="500"/>
                            </p:stCondLst>
                            <p:childTnLst>
                              <p:par>
                                <p:cTn id="14" presetID="3" presetClass="entr" presetSubtype="10" fill="hold" nodeType="afterEffect">
                                  <p:stCondLst>
                                    <p:cond delay="0"/>
                                  </p:stCondLst>
                                  <p:childTnLst>
                                    <p:set>
                                      <p:cBhvr>
                                        <p:cTn id="15" dur="1" fill="hold">
                                          <p:stCondLst>
                                            <p:cond delay="0"/>
                                          </p:stCondLst>
                                        </p:cTn>
                                        <p:tgtEl>
                                          <p:spTgt spid="2">
                                            <p:txEl>
                                              <p:pRg st="1" end="1"/>
                                            </p:txEl>
                                          </p:spTgt>
                                        </p:tgtEl>
                                        <p:attrNameLst>
                                          <p:attrName>style.visibility</p:attrName>
                                        </p:attrNameLst>
                                      </p:cBhvr>
                                      <p:to>
                                        <p:strVal val="visible"/>
                                      </p:to>
                                    </p:set>
                                    <p:animEffect transition="in" filter="blinds(horizontal)">
                                      <p:cBhvr>
                                        <p:cTn id="16" dur="500"/>
                                        <p:tgtEl>
                                          <p:spTgt spid="2">
                                            <p:txEl>
                                              <p:pRg st="1" end="1"/>
                                            </p:txEl>
                                          </p:spTgt>
                                        </p:tgtEl>
                                      </p:cBhvr>
                                    </p:animEffect>
                                  </p:childTnLst>
                                </p:cTn>
                              </p:par>
                            </p:childTnLst>
                          </p:cTn>
                        </p:par>
                        <p:par>
                          <p:cTn id="17" fill="hold">
                            <p:stCondLst>
                              <p:cond delay="1000"/>
                            </p:stCondLst>
                            <p:childTnLst>
                              <p:par>
                                <p:cTn id="18" presetID="3" presetClass="entr" presetSubtype="10" fill="hold" nodeType="afterEffect">
                                  <p:stCondLst>
                                    <p:cond delay="0"/>
                                  </p:stCondLst>
                                  <p:childTnLst>
                                    <p:set>
                                      <p:cBhvr>
                                        <p:cTn id="19" dur="1" fill="hold">
                                          <p:stCondLst>
                                            <p:cond delay="0"/>
                                          </p:stCondLst>
                                        </p:cTn>
                                        <p:tgtEl>
                                          <p:spTgt spid="2">
                                            <p:txEl>
                                              <p:pRg st="2" end="2"/>
                                            </p:txEl>
                                          </p:spTgt>
                                        </p:tgtEl>
                                        <p:attrNameLst>
                                          <p:attrName>style.visibility</p:attrName>
                                        </p:attrNameLst>
                                      </p:cBhvr>
                                      <p:to>
                                        <p:strVal val="visible"/>
                                      </p:to>
                                    </p:set>
                                    <p:animEffect transition="in" filter="blinds(horizontal)">
                                      <p:cBhvr>
                                        <p:cTn id="20" dur="500"/>
                                        <p:tgtEl>
                                          <p:spTgt spid="2">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nodeType="clickEffect">
                                  <p:stCondLst>
                                    <p:cond delay="0"/>
                                  </p:stCondLst>
                                  <p:childTnLst>
                                    <p:set>
                                      <p:cBhvr>
                                        <p:cTn id="24" dur="1" fill="hold">
                                          <p:stCondLst>
                                            <p:cond delay="0"/>
                                          </p:stCondLst>
                                        </p:cTn>
                                        <p:tgtEl>
                                          <p:spTgt spid="6">
                                            <p:txEl>
                                              <p:pRg st="0" end="0"/>
                                            </p:txEl>
                                          </p:spTgt>
                                        </p:tgtEl>
                                        <p:attrNameLst>
                                          <p:attrName>style.visibility</p:attrName>
                                        </p:attrNameLst>
                                      </p:cBhvr>
                                      <p:to>
                                        <p:strVal val="visible"/>
                                      </p:to>
                                    </p:set>
                                    <p:animEffect transition="in" filter="blinds(horizontal)">
                                      <p:cBhvr>
                                        <p:cTn id="25" dur="500"/>
                                        <p:tgtEl>
                                          <p:spTgt spid="6">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nodeType="clickEffect">
                                  <p:stCondLst>
                                    <p:cond delay="0"/>
                                  </p:stCondLst>
                                  <p:childTnLst>
                                    <p:set>
                                      <p:cBhvr>
                                        <p:cTn id="29" dur="1" fill="hold">
                                          <p:stCondLst>
                                            <p:cond delay="0"/>
                                          </p:stCondLst>
                                        </p:cTn>
                                        <p:tgtEl>
                                          <p:spTgt spid="6">
                                            <p:txEl>
                                              <p:pRg st="2" end="2"/>
                                            </p:txEl>
                                          </p:spTgt>
                                        </p:tgtEl>
                                        <p:attrNameLst>
                                          <p:attrName>style.visibility</p:attrName>
                                        </p:attrNameLst>
                                      </p:cBhvr>
                                      <p:to>
                                        <p:strVal val="visible"/>
                                      </p:to>
                                    </p:set>
                                    <p:animEffect transition="in" filter="blinds(horizontal)">
                                      <p:cBhvr>
                                        <p:cTn id="30"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idx="1"/>
          </p:nvPr>
        </p:nvSpPr>
        <p:spPr/>
        <p:txBody>
          <a:bodyPr/>
          <a:lstStyle/>
          <a:p>
            <a:r>
              <a:rPr lang="en-US" dirty="0" smtClean="0"/>
              <a:t>GREENWARE</a:t>
            </a:r>
          </a:p>
          <a:p>
            <a:pPr lvl="1"/>
            <a:r>
              <a:rPr lang="en-US" dirty="0" smtClean="0"/>
              <a:t>Any state of clay before fired, but usually refers to the pliable state of clay prior to….</a:t>
            </a:r>
          </a:p>
          <a:p>
            <a:r>
              <a:rPr lang="en-US" dirty="0" smtClean="0"/>
              <a:t>LEATHERHARD</a:t>
            </a:r>
          </a:p>
          <a:p>
            <a:pPr lvl="1"/>
            <a:r>
              <a:rPr lang="en-US" dirty="0" smtClean="0"/>
              <a:t>Clay is still flexible but not pliable. Holds shape, can add clay to clay – COLD to touch</a:t>
            </a:r>
          </a:p>
          <a:p>
            <a:r>
              <a:rPr lang="en-US" dirty="0" smtClean="0"/>
              <a:t>BONE DRY</a:t>
            </a:r>
          </a:p>
          <a:p>
            <a:pPr marL="365760" lvl="1" indent="-256032">
              <a:spcBef>
                <a:spcPts val="400"/>
              </a:spcBef>
              <a:buSzPct val="68000"/>
              <a:buNone/>
            </a:pPr>
            <a:r>
              <a:rPr lang="en-US" dirty="0" smtClean="0"/>
              <a:t>	Last state prior to firing. All moisture is out, room temp to the touch. VERY BRITTLE!</a:t>
            </a:r>
          </a:p>
          <a:p>
            <a:pPr>
              <a:buNone/>
            </a:pPr>
            <a:endParaRPr lang="en-US" dirty="0"/>
          </a:p>
        </p:txBody>
      </p:sp>
      <p:sp>
        <p:nvSpPr>
          <p:cNvPr id="6" name="Title 5"/>
          <p:cNvSpPr>
            <a:spLocks noGrp="1"/>
          </p:cNvSpPr>
          <p:nvPr>
            <p:ph type="title"/>
          </p:nvPr>
        </p:nvSpPr>
        <p:spPr/>
        <p:txBody>
          <a:bodyPr/>
          <a:lstStyle/>
          <a:p>
            <a:r>
              <a:rPr lang="en-US" dirty="0" smtClean="0"/>
              <a:t>States of Greenware (1)</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box(in)">
                                      <p:cBhvr>
                                        <p:cTn id="7" dur="10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box(in)">
                                      <p:cBhvr>
                                        <p:cTn id="12" dur="10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box(in)">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box(in)">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box(in)">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box(in)">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6800"/>
            <a:ext cx="7772400" cy="1067762"/>
          </a:xfrm>
        </p:spPr>
        <p:txBody>
          <a:bodyPr/>
          <a:lstStyle/>
          <a:p>
            <a:r>
              <a:rPr lang="en-US" dirty="0" smtClean="0"/>
              <a:t>Clay </a:t>
            </a:r>
            <a:r>
              <a:rPr lang="en-US" dirty="0" err="1" smtClean="0"/>
              <a:t>vs</a:t>
            </a:r>
            <a:r>
              <a:rPr lang="en-US" dirty="0" smtClean="0"/>
              <a:t> Ceramic (2)</a:t>
            </a:r>
            <a:endParaRPr lang="en-US" dirty="0"/>
          </a:p>
        </p:txBody>
      </p:sp>
      <p:sp>
        <p:nvSpPr>
          <p:cNvPr id="3" name="Subtitle 2"/>
          <p:cNvSpPr>
            <a:spLocks noGrp="1"/>
          </p:cNvSpPr>
          <p:nvPr>
            <p:ph type="subTitle" idx="1"/>
          </p:nvPr>
        </p:nvSpPr>
        <p:spPr>
          <a:xfrm>
            <a:off x="685800" y="2438400"/>
            <a:ext cx="7772400" cy="2103393"/>
          </a:xfrm>
        </p:spPr>
        <p:txBody>
          <a:bodyPr>
            <a:normAutofit lnSpcReduction="10000"/>
          </a:bodyPr>
          <a:lstStyle/>
          <a:p>
            <a:r>
              <a:rPr lang="en-US" dirty="0" smtClean="0"/>
              <a:t>Clay that has been fired in a kiln is </a:t>
            </a:r>
            <a:r>
              <a:rPr lang="en-US" b="1" dirty="0" smtClean="0"/>
              <a:t>bisque fired</a:t>
            </a:r>
            <a:r>
              <a:rPr lang="en-US" dirty="0" smtClean="0"/>
              <a:t>. It has undergone a chemical change in the heating &amp; cooling process that has changed it from a pliable </a:t>
            </a:r>
            <a:r>
              <a:rPr lang="en-US" dirty="0" err="1" smtClean="0"/>
              <a:t>greenware</a:t>
            </a:r>
            <a:r>
              <a:rPr lang="en-US" dirty="0" smtClean="0"/>
              <a:t> state to a hardened </a:t>
            </a:r>
            <a:r>
              <a:rPr lang="en-US" u="sng" dirty="0" smtClean="0"/>
              <a:t>ceramic</a:t>
            </a:r>
            <a:r>
              <a:rPr lang="en-US" dirty="0" smtClean="0"/>
              <a:t> or </a:t>
            </a:r>
            <a:r>
              <a:rPr lang="en-US" b="1" u="sng" dirty="0" smtClean="0"/>
              <a:t>bisque</a:t>
            </a:r>
            <a:r>
              <a:rPr lang="en-US" dirty="0" smtClean="0"/>
              <a:t>.</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t>Glaze</a:t>
            </a:r>
            <a:r>
              <a:rPr lang="en-US" dirty="0" smtClean="0"/>
              <a:t> – Adds color, shine, strength &amp; makes waterproof</a:t>
            </a:r>
          </a:p>
          <a:p>
            <a:r>
              <a:rPr lang="en-US" b="1" dirty="0" smtClean="0"/>
              <a:t>Underglaze</a:t>
            </a:r>
            <a:r>
              <a:rPr lang="en-US" dirty="0" smtClean="0"/>
              <a:t> – Adds color &amp; decoration ONLY</a:t>
            </a:r>
          </a:p>
          <a:p>
            <a:r>
              <a:rPr lang="en-US" b="1" dirty="0" err="1" smtClean="0"/>
              <a:t>Overglaze</a:t>
            </a:r>
            <a:r>
              <a:rPr lang="en-US" dirty="0" smtClean="0"/>
              <a:t> – Adds shine, strength &amp; makes waterproof – BUT NO COLOR</a:t>
            </a:r>
          </a:p>
          <a:p>
            <a:pPr>
              <a:buNone/>
            </a:pPr>
            <a:endParaRPr lang="en-US" dirty="0" smtClean="0"/>
          </a:p>
          <a:p>
            <a:pPr>
              <a:buNone/>
            </a:pPr>
            <a:r>
              <a:rPr lang="en-US" dirty="0" smtClean="0"/>
              <a:t>*Note: To waterproof, glaze the whole piece EXCEPT this area….</a:t>
            </a:r>
          </a:p>
          <a:p>
            <a:pPr>
              <a:buNone/>
            </a:pPr>
            <a:r>
              <a:rPr lang="en-US" i="1" dirty="0" smtClean="0"/>
              <a:t>YES! </a:t>
            </a:r>
            <a:r>
              <a:rPr lang="en-US" dirty="0" smtClean="0"/>
              <a:t>The bottom or more accurately the </a:t>
            </a:r>
            <a:r>
              <a:rPr lang="en-US" b="1" dirty="0" smtClean="0"/>
              <a:t>Foot</a:t>
            </a:r>
            <a:r>
              <a:rPr lang="en-US" dirty="0" smtClean="0"/>
              <a:t> or the </a:t>
            </a:r>
            <a:r>
              <a:rPr lang="en-US" b="1" dirty="0" smtClean="0"/>
              <a:t>Foote</a:t>
            </a:r>
            <a:endParaRPr lang="en-US" b="1" dirty="0"/>
          </a:p>
        </p:txBody>
      </p:sp>
      <p:sp>
        <p:nvSpPr>
          <p:cNvPr id="3" name="Title 2"/>
          <p:cNvSpPr>
            <a:spLocks noGrp="1"/>
          </p:cNvSpPr>
          <p:nvPr>
            <p:ph type="title"/>
          </p:nvPr>
        </p:nvSpPr>
        <p:spPr/>
        <p:txBody>
          <a:bodyPr/>
          <a:lstStyle/>
          <a:p>
            <a:r>
              <a:rPr lang="en-US" dirty="0" smtClean="0"/>
              <a:t>Glazing (3)</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diamond(in)">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diamond(in)">
                                      <p:cBhvr>
                                        <p:cTn id="12" dur="2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diamond(in)">
                                      <p:cBhvr>
                                        <p:cTn id="17" dur="20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diamond(in)">
                                      <p:cBhvr>
                                        <p:cTn id="22" dur="2000"/>
                                        <p:tgtEl>
                                          <p:spTgt spid="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diamond(in)">
                                      <p:cBhvr>
                                        <p:cTn id="27" dur="20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9"/>
            <a:ext cx="8229600" cy="1871472"/>
          </a:xfrm>
        </p:spPr>
        <p:txBody>
          <a:bodyPr/>
          <a:lstStyle/>
          <a:p>
            <a:r>
              <a:rPr lang="en-US" dirty="0" smtClean="0"/>
              <a:t>'Rattles are one of the oldest instruments known to mankind. Whether created from gourds, bones, hides or CLAY, all were used for centering and ceremony. </a:t>
            </a:r>
            <a:endParaRPr lang="en-US" dirty="0"/>
          </a:p>
        </p:txBody>
      </p:sp>
      <p:sp>
        <p:nvSpPr>
          <p:cNvPr id="3" name="Title 2"/>
          <p:cNvSpPr>
            <a:spLocks noGrp="1"/>
          </p:cNvSpPr>
          <p:nvPr>
            <p:ph type="title"/>
          </p:nvPr>
        </p:nvSpPr>
        <p:spPr/>
        <p:txBody>
          <a:bodyPr/>
          <a:lstStyle/>
          <a:p>
            <a:pPr algn="ctr"/>
            <a:r>
              <a:rPr lang="en-US" dirty="0" smtClean="0"/>
              <a:t>CLAY RATTLES</a:t>
            </a:r>
            <a:endParaRPr lang="en-US" dirty="0"/>
          </a:p>
        </p:txBody>
      </p:sp>
      <p:pic>
        <p:nvPicPr>
          <p:cNvPr id="4" name="Picture 3"/>
          <p:cNvPicPr/>
          <p:nvPr/>
        </p:nvPicPr>
        <p:blipFill>
          <a:blip r:embed="rId2" cstate="print"/>
          <a:srcRect/>
          <a:stretch>
            <a:fillRect/>
          </a:stretch>
        </p:blipFill>
        <p:spPr bwMode="auto">
          <a:xfrm>
            <a:off x="914400" y="3276600"/>
            <a:ext cx="2567423" cy="2601962"/>
          </a:xfrm>
          <a:prstGeom prst="rect">
            <a:avLst/>
          </a:prstGeom>
          <a:noFill/>
          <a:ln w="9525">
            <a:noFill/>
            <a:miter lim="800000"/>
            <a:headEnd/>
            <a:tailEnd/>
          </a:ln>
        </p:spPr>
      </p:pic>
      <p:pic>
        <p:nvPicPr>
          <p:cNvPr id="5" name="Picture 4"/>
          <p:cNvPicPr/>
          <p:nvPr/>
        </p:nvPicPr>
        <p:blipFill>
          <a:blip r:embed="rId3" cstate="print"/>
          <a:srcRect/>
          <a:stretch>
            <a:fillRect/>
          </a:stretch>
        </p:blipFill>
        <p:spPr bwMode="auto">
          <a:xfrm>
            <a:off x="5791200" y="2895600"/>
            <a:ext cx="2819400" cy="281940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667000"/>
            <a:ext cx="8229600" cy="2133600"/>
          </a:xfrm>
        </p:spPr>
        <p:txBody>
          <a:bodyPr>
            <a:normAutofit lnSpcReduction="10000"/>
          </a:bodyPr>
          <a:lstStyle/>
          <a:p>
            <a:r>
              <a:rPr lang="en-US" dirty="0" smtClean="0"/>
              <a:t>Ceremonies were for birth or dying. They were used to insure the success of the hunt or the harvest of the maize, for healing or for love, to seek inner vision or to ensure the fertility of the clan. </a:t>
            </a:r>
          </a:p>
          <a:p>
            <a:endParaRPr lang="en-US" dirty="0"/>
          </a:p>
        </p:txBody>
      </p:sp>
      <p:sp>
        <p:nvSpPr>
          <p:cNvPr id="3" name="Title 2"/>
          <p:cNvSpPr>
            <a:spLocks noGrp="1"/>
          </p:cNvSpPr>
          <p:nvPr>
            <p:ph type="title"/>
          </p:nvPr>
        </p:nvSpPr>
        <p:spPr/>
        <p:txBody>
          <a:bodyPr/>
          <a:lstStyle/>
          <a:p>
            <a:pPr algn="ctr"/>
            <a:r>
              <a:rPr lang="en-US" dirty="0" smtClean="0"/>
              <a:t>CLAY RATTLES</a:t>
            </a:r>
            <a:endParaRPr lang="en-US" dirty="0"/>
          </a:p>
        </p:txBody>
      </p:sp>
      <p:pic>
        <p:nvPicPr>
          <p:cNvPr id="4" name="Picture 3"/>
          <p:cNvPicPr/>
          <p:nvPr/>
        </p:nvPicPr>
        <p:blipFill>
          <a:blip r:embed="rId2" cstate="print"/>
          <a:srcRect/>
          <a:stretch>
            <a:fillRect/>
          </a:stretch>
        </p:blipFill>
        <p:spPr bwMode="auto">
          <a:xfrm>
            <a:off x="7484609" y="4276725"/>
            <a:ext cx="1659391" cy="2581275"/>
          </a:xfrm>
          <a:prstGeom prst="rect">
            <a:avLst/>
          </a:prstGeom>
          <a:noFill/>
          <a:ln w="9525">
            <a:noFill/>
            <a:miter lim="800000"/>
            <a:headEnd/>
            <a:tailEnd/>
          </a:ln>
        </p:spPr>
      </p:pic>
      <p:pic>
        <p:nvPicPr>
          <p:cNvPr id="6" name="Picture 5"/>
          <p:cNvPicPr/>
          <p:nvPr/>
        </p:nvPicPr>
        <p:blipFill>
          <a:blip r:embed="rId3" cstate="print"/>
          <a:srcRect/>
          <a:stretch>
            <a:fillRect/>
          </a:stretch>
        </p:blipFill>
        <p:spPr bwMode="auto">
          <a:xfrm>
            <a:off x="0" y="0"/>
            <a:ext cx="2552700" cy="255270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9"/>
            <a:ext cx="8229600" cy="4309872"/>
          </a:xfrm>
        </p:spPr>
        <p:txBody>
          <a:bodyPr/>
          <a:lstStyle/>
          <a:p>
            <a:r>
              <a:rPr lang="en-US" dirty="0" smtClean="0"/>
              <a:t>The addition of grains to the rattles insured their power. Magic stones, personal totems, feathers or other sacred objects were added to rattles for greater power</a:t>
            </a:r>
            <a:r>
              <a:rPr lang="en-US" dirty="0" smtClean="0"/>
              <a:t>.</a:t>
            </a:r>
          </a:p>
          <a:p>
            <a:endParaRPr lang="en-US" dirty="0" smtClean="0"/>
          </a:p>
          <a:p>
            <a:r>
              <a:rPr lang="en-US" dirty="0" smtClean="0"/>
              <a:t>The rattles here were created to bring peace and inner awareness of your personal truth.  Use your rattle to open the heart and find your center. Use your rattle in peace and love and bring your vision to life.' </a:t>
            </a:r>
          </a:p>
          <a:p>
            <a:endParaRPr lang="en-US" dirty="0"/>
          </a:p>
        </p:txBody>
      </p:sp>
      <p:sp>
        <p:nvSpPr>
          <p:cNvPr id="3" name="Title 2"/>
          <p:cNvSpPr>
            <a:spLocks noGrp="1"/>
          </p:cNvSpPr>
          <p:nvPr>
            <p:ph type="title"/>
          </p:nvPr>
        </p:nvSpPr>
        <p:spPr>
          <a:xfrm>
            <a:off x="2362200" y="274638"/>
            <a:ext cx="4572000" cy="1143000"/>
          </a:xfrm>
        </p:spPr>
        <p:txBody>
          <a:bodyPr/>
          <a:lstStyle/>
          <a:p>
            <a:pPr algn="ctr"/>
            <a:r>
              <a:rPr lang="en-US" dirty="0" smtClean="0"/>
              <a:t>CLAY RATTLES</a:t>
            </a:r>
            <a:endParaRPr lang="en-US" dirty="0"/>
          </a:p>
        </p:txBody>
      </p:sp>
      <p:pic>
        <p:nvPicPr>
          <p:cNvPr id="1026" name="Picture 2" descr="http://images.artsonia.com/art/small/28878377.jpg">
            <a:hlinkClick r:id="rId2"/>
          </p:cNvPr>
          <p:cNvPicPr>
            <a:picLocks noChangeAspect="1" noChangeArrowheads="1"/>
          </p:cNvPicPr>
          <p:nvPr/>
        </p:nvPicPr>
        <p:blipFill>
          <a:blip r:embed="rId3" cstate="print"/>
          <a:srcRect/>
          <a:stretch>
            <a:fillRect/>
          </a:stretch>
        </p:blipFill>
        <p:spPr bwMode="auto">
          <a:xfrm>
            <a:off x="0" y="0"/>
            <a:ext cx="1524000" cy="1524001"/>
          </a:xfrm>
          <a:prstGeom prst="rect">
            <a:avLst/>
          </a:prstGeom>
          <a:noFill/>
        </p:spPr>
      </p:pic>
      <p:pic>
        <p:nvPicPr>
          <p:cNvPr id="1028" name="Picture 4" descr="http://images.artsonia.com/art/small/28714514.jpg">
            <a:hlinkClick r:id="rId4"/>
          </p:cNvPr>
          <p:cNvPicPr>
            <a:picLocks noChangeAspect="1" noChangeArrowheads="1"/>
          </p:cNvPicPr>
          <p:nvPr/>
        </p:nvPicPr>
        <p:blipFill>
          <a:blip r:embed="rId5" cstate="print"/>
          <a:srcRect/>
          <a:stretch>
            <a:fillRect/>
          </a:stretch>
        </p:blipFill>
        <p:spPr bwMode="auto">
          <a:xfrm>
            <a:off x="7924800" y="5232399"/>
            <a:ext cx="1219200" cy="1625601"/>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249</TotalTime>
  <Words>381</Words>
  <Application>Microsoft Office PowerPoint</Application>
  <PresentationFormat>On-screen Show (4:3)</PresentationFormat>
  <Paragraphs>39</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Concourse</vt:lpstr>
      <vt:lpstr>Ceramics Basics</vt:lpstr>
      <vt:lpstr>What is CLAY?</vt:lpstr>
      <vt:lpstr>Hand building</vt:lpstr>
      <vt:lpstr>States of Greenware (1)</vt:lpstr>
      <vt:lpstr>Clay vs Ceramic (2)</vt:lpstr>
      <vt:lpstr>Glazing (3)</vt:lpstr>
      <vt:lpstr>CLAY RATTLES</vt:lpstr>
      <vt:lpstr>CLAY RATTLES</vt:lpstr>
      <vt:lpstr>CLAY RATTLES</vt:lpstr>
    </vt:vector>
  </TitlesOfParts>
  <Company>Mt. Pleasant Public Schools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Ceramics Basics</dc:title>
  <dc:creator>User</dc:creator>
  <cp:lastModifiedBy> </cp:lastModifiedBy>
  <cp:revision>16</cp:revision>
  <dcterms:created xsi:type="dcterms:W3CDTF">2013-09-16T13:20:36Z</dcterms:created>
  <dcterms:modified xsi:type="dcterms:W3CDTF">2014-03-17T11:30:13Z</dcterms:modified>
</cp:coreProperties>
</file>